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4" r:id="rId9"/>
    <p:sldId id="266" r:id="rId10"/>
    <p:sldId id="265" r:id="rId11"/>
    <p:sldId id="269" r:id="rId12"/>
    <p:sldId id="268" r:id="rId13"/>
    <p:sldId id="262" r:id="rId14"/>
    <p:sldId id="267" r:id="rId15"/>
    <p:sldId id="270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7" y="4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1.emf"/><Relationship Id="rId4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FEEDB3-7D58-4AC3-BA60-1D78825CA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E915A44-76D8-498D-88A7-91AD2B6FC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70B15D-C415-4825-9631-919104ADF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E8E6-7419-4C6F-92F0-5E3BE881202B}" type="datetimeFigureOut">
              <a:rPr lang="de-DE" smtClean="0"/>
              <a:t>20.07.2023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8D42BF-1BDC-4F3E-A387-7C842A13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730FB1-7F15-47CE-8092-9EA367757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D459-CBEC-4E4C-99C7-37F51F3C3D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4038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2A4A26-5928-4556-901F-E203D7FE8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D789B0-1346-4165-A98F-C8CC52E61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4A3119-56EC-4FEE-A54B-7D1513FB6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E8E6-7419-4C6F-92F0-5E3BE881202B}" type="datetimeFigureOut">
              <a:rPr lang="de-DE" smtClean="0"/>
              <a:t>20.07.2023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DA6F67-F36F-4B8A-A973-5FEE45A26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F2C82E-2226-4F20-BBCF-09C6C3706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D459-CBEC-4E4C-99C7-37F51F3C3D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7432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3E8332-71C9-4B5F-90CD-D06EA9DE1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4E2DD8C-508F-4B0B-B5EB-71AB83C1E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D9E5EE-B91E-47C3-8EF4-DAB994AF4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E8E6-7419-4C6F-92F0-5E3BE881202B}" type="datetimeFigureOut">
              <a:rPr lang="de-DE" smtClean="0"/>
              <a:t>20.07.2023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D2A64A-E414-49FE-B192-1BD108DA5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66F5C8-ACF8-4AB3-948D-69C3DE0A4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D459-CBEC-4E4C-99C7-37F51F3C3D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6946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FF705C-6D9D-4492-8316-668ECC2CF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95EF3C-44F8-4282-92BD-C019105676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9B961E0-DA6F-4BAA-85F8-C98A59083F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6A88163-8EF5-4BA5-9A53-C1E40D9D8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E8E6-7419-4C6F-92F0-5E3BE881202B}" type="datetimeFigureOut">
              <a:rPr lang="de-DE" smtClean="0"/>
              <a:t>20.07.2023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A06CF5A-1084-4479-8BD2-0B73AA798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B62684B-8AAD-475A-BC07-B65F296F0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D459-CBEC-4E4C-99C7-37F51F3C3D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4476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2A988D-5C62-4DCF-B237-4CF92E102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838B00-14AD-4255-B3BE-83B279F86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D765605-C97F-448C-B9C7-978A3F568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392F755-EB3A-4595-AB81-8E27548962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04519CA-784A-48B0-BDF5-F685FAA428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89F5B8B-E383-4123-96B3-18430BDA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E8E6-7419-4C6F-92F0-5E3BE881202B}" type="datetimeFigureOut">
              <a:rPr lang="de-DE" smtClean="0"/>
              <a:t>20.07.2023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9EA92A0-693F-4B14-BAAA-29CCA436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0D4D37D-BD05-4F56-A8F4-32093BAF0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D459-CBEC-4E4C-99C7-37F51F3C3D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0481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CA8348-B380-42D2-9AE9-DD88D5D64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9D376CF-4228-4DCA-A795-1F1448830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E8E6-7419-4C6F-92F0-5E3BE881202B}" type="datetimeFigureOut">
              <a:rPr lang="de-DE" smtClean="0"/>
              <a:t>20.07.2023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F465C2-90AC-4AE5-9B6B-ADC7E7C2A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D273AF-9D25-4DE8-9B32-99E63ADDC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D459-CBEC-4E4C-99C7-37F51F3C3D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079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0CCDD41-D6EE-47FD-95DC-046D0AEE0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E8E6-7419-4C6F-92F0-5E3BE881202B}" type="datetimeFigureOut">
              <a:rPr lang="de-DE" smtClean="0"/>
              <a:t>20.07.2023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5C29E3B-D22F-4571-9589-81AF29C2A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0C3128-3A0D-40A5-8572-683D64693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D459-CBEC-4E4C-99C7-37F51F3C3D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1145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FC412-6CEE-4BE8-B9E2-0C89B6C92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2E4225-CA03-43C8-AA7E-317CB06AD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74D7F80-E2B8-44F3-B7D1-38D7012CA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8932504-DB9F-417B-AA61-1A731E493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E8E6-7419-4C6F-92F0-5E3BE881202B}" type="datetimeFigureOut">
              <a:rPr lang="de-DE" smtClean="0"/>
              <a:t>20.07.2023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F37FE3B-6A94-41A3-8043-BBF4C5E88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0A4BB9-5A23-4223-9617-6DD25D1B2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D459-CBEC-4E4C-99C7-37F51F3C3D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0278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53DD3-0279-4ACA-9FB4-A7BA04ED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A420F70-FE84-4012-84A8-EFA7AEE9FF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090CEB-95D3-475C-B2E5-9A2284AECF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CCA0C85-2A28-4EB6-87D2-E9A468BF4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E8E6-7419-4C6F-92F0-5E3BE881202B}" type="datetimeFigureOut">
              <a:rPr lang="de-DE" smtClean="0"/>
              <a:t>20.07.2023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11D6A06-5766-48D6-8E9C-E3FD0C626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BD25D7-622A-40EC-958A-3BD00CE53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D459-CBEC-4E4C-99C7-37F51F3C3D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812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83BC00-B3BC-47EB-B4E5-6833C0174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DE75F73-E427-43F6-8F4E-E80A812D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0C1910-6048-4A9F-A3F7-AF7DAA890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E8E6-7419-4C6F-92F0-5E3BE881202B}" type="datetimeFigureOut">
              <a:rPr lang="de-DE" smtClean="0"/>
              <a:t>20.07.2023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4045CA-1239-4425-8D27-E4716EF60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EDE221-A9E9-4EE3-9C52-611E631FE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D459-CBEC-4E4C-99C7-37F51F3C3D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1198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FB4660A-B20D-4D4B-8BEB-655F3727A5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938CB1A-4CE4-430B-B266-71E930A91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6E76D7-2276-4AC5-BD09-F933FFCE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E8E6-7419-4C6F-92F0-5E3BE881202B}" type="datetimeFigureOut">
              <a:rPr lang="de-DE" smtClean="0"/>
              <a:t>20.07.2023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F53FC76-81BC-48C4-9A8E-3875D1A18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E68F56-366E-4BCF-9BE4-5069EF4B4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D459-CBEC-4E4C-99C7-37F51F3C3D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9770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D5F4B8D-BD3B-426D-B671-065AD7E37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E9F86C-2220-435D-906E-450E9FE3D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14DC54E-D16D-4AB2-AE92-2415DD2573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6E8E6-7419-4C6F-92F0-5E3BE881202B}" type="datetimeFigureOut">
              <a:rPr lang="de-DE" smtClean="0"/>
              <a:t>20.07.2023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1520DC-E51E-4DED-8CCD-0AFEA6472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CC3FE6-EB9A-4F1F-8E61-A16FA39F9F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4D459-CBEC-4E4C-99C7-37F51F3C3D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523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1.emf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oleObject" Target="../embeddings/oleObject8.bin"/><Relationship Id="rId7" Type="http://schemas.openxmlformats.org/officeDocument/2006/relationships/image" Target="../media/image18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.emf"/><Relationship Id="rId9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oleObject" Target="../embeddings/oleObject8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2.png"/><Relationship Id="rId10" Type="http://schemas.openxmlformats.org/officeDocument/2006/relationships/image" Target="../media/image7.pn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oleObject" Target="../embeddings/oleObject8.bin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5.emf"/><Relationship Id="rId5" Type="http://schemas.openxmlformats.org/officeDocument/2006/relationships/image" Target="../media/image26.png"/><Relationship Id="rId10" Type="http://schemas.openxmlformats.org/officeDocument/2006/relationships/oleObject" Target="../embeddings/oleObject11.bin"/><Relationship Id="rId4" Type="http://schemas.openxmlformats.org/officeDocument/2006/relationships/image" Target="../media/image1.emf"/><Relationship Id="rId9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oleObject" Target="../embeddings/oleObject8.bin"/><Relationship Id="rId7" Type="http://schemas.openxmlformats.org/officeDocument/2006/relationships/image" Target="../media/image29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g"/><Relationship Id="rId4" Type="http://schemas.openxmlformats.org/officeDocument/2006/relationships/image" Target="../media/image1.emf"/><Relationship Id="rId9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3.png"/><Relationship Id="rId4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DC5EEF9-B5AD-490A-998E-A819A0FC90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199915"/>
              </p:ext>
            </p:extLst>
          </p:nvPr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D5D05FCA-7139-4366-803A-273A8B7DC4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8128842"/>
              </p:ext>
            </p:extLst>
          </p:nvPr>
        </p:nvGraphicFramePr>
        <p:xfrm>
          <a:off x="7514908" y="476568"/>
          <a:ext cx="3906837" cy="484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" name="CorelDRAW SE" r:id="rId5" imgW="3906827" imgH="4844435" progId="CorelDRAWSE.Graphic.20">
                  <p:embed/>
                </p:oleObj>
              </mc:Choice>
              <mc:Fallback>
                <p:oleObj name="CorelDRAW SE" r:id="rId5" imgW="3906827" imgH="4844435" progId="CorelDRAWSE.Graphic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14908" y="476568"/>
                        <a:ext cx="3906837" cy="484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>
            <a:extLst>
              <a:ext uri="{FF2B5EF4-FFF2-40B4-BE49-F238E27FC236}">
                <a16:creationId xmlns:a16="http://schemas.microsoft.com/office/drawing/2014/main" id="{0F019C05-8F87-4B68-BE69-8BCC67C6FF81}"/>
              </a:ext>
            </a:extLst>
          </p:cNvPr>
          <p:cNvSpPr/>
          <p:nvPr/>
        </p:nvSpPr>
        <p:spPr>
          <a:xfrm>
            <a:off x="922655" y="2475809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</a:p>
          <a:p>
            <a:r>
              <a:rPr lang="de-DE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Mittelrhein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B3EFBE9-BEAE-410F-8589-172BB87AEB78}"/>
              </a:ext>
            </a:extLst>
          </p:cNvPr>
          <p:cNvSpPr/>
          <p:nvPr/>
        </p:nvSpPr>
        <p:spPr>
          <a:xfrm>
            <a:off x="922655" y="1443335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Martinsweg</a:t>
            </a:r>
          </a:p>
        </p:txBody>
      </p:sp>
    </p:spTree>
    <p:extLst>
      <p:ext uri="{BB962C8B-B14F-4D97-AF65-F5344CB8AC3E}">
        <p14:creationId xmlns:p14="http://schemas.microsoft.com/office/powerpoint/2010/main" val="4083465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74"/>
    </mc:Choice>
    <mc:Fallback>
      <p:transition spd="slow" advTm="111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1D58006E-C46E-4ECC-889A-31ADDF07D3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766268"/>
              </p:ext>
            </p:extLst>
          </p:nvPr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0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1868EE9B-E138-4C87-8FE0-0516B424F5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674015"/>
              </p:ext>
            </p:extLst>
          </p:nvPr>
        </p:nvGraphicFramePr>
        <p:xfrm>
          <a:off x="7514908" y="476568"/>
          <a:ext cx="3906837" cy="484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" name="CorelDRAW SE" r:id="rId5" imgW="3906827" imgH="4844435" progId="CorelDRAWSE.Graphic.20">
                  <p:embed/>
                </p:oleObj>
              </mc:Choice>
              <mc:Fallback>
                <p:oleObj name="CorelDRAW SE" r:id="rId5" imgW="3906827" imgH="4844435" progId="CorelDRAWSE.Graphic.20">
                  <p:embed/>
                  <p:pic>
                    <p:nvPicPr>
                      <p:cNvPr id="5" name="Objekt 4">
                        <a:extLst>
                          <a:ext uri="{FF2B5EF4-FFF2-40B4-BE49-F238E27FC236}">
                            <a16:creationId xmlns:a16="http://schemas.microsoft.com/office/drawing/2014/main" id="{D5D05FCA-7139-4366-803A-273A8B7DC4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14908" y="476568"/>
                        <a:ext cx="3906837" cy="484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EAE758F6-5FC7-4F5E-9D8E-F1A97BC016E6}"/>
              </a:ext>
            </a:extLst>
          </p:cNvPr>
          <p:cNvSpPr/>
          <p:nvPr/>
        </p:nvSpPr>
        <p:spPr>
          <a:xfrm>
            <a:off x="375920" y="476568"/>
            <a:ext cx="7467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Vom Wandern </a:t>
            </a:r>
          </a:p>
          <a:p>
            <a:r>
              <a:rPr lang="de-DE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 Pilgern </a:t>
            </a:r>
          </a:p>
          <a:p>
            <a:r>
              <a:rPr lang="de-DE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 es nur ein Schritt.</a:t>
            </a:r>
          </a:p>
          <a:p>
            <a:endParaRPr lang="de-DE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Kraft des Pilgerns</a:t>
            </a:r>
          </a:p>
          <a:p>
            <a:r>
              <a:rPr lang="de-DE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entdecken</a:t>
            </a:r>
          </a:p>
          <a:p>
            <a:r>
              <a:rPr lang="de-DE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 dem </a:t>
            </a:r>
          </a:p>
          <a:p>
            <a:r>
              <a:rPr lang="de-DE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Martinsweg am Mittelrhein.</a:t>
            </a:r>
          </a:p>
        </p:txBody>
      </p:sp>
    </p:spTree>
    <p:extLst>
      <p:ext uri="{BB962C8B-B14F-4D97-AF65-F5344CB8AC3E}">
        <p14:creationId xmlns:p14="http://schemas.microsoft.com/office/powerpoint/2010/main" val="46987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50"/>
    </mc:Choice>
    <mc:Fallback xmlns="">
      <p:transition spd="slow" advTm="15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2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8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4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4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79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DC5EEF9-B5AD-490A-998E-A819A0FC90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828794"/>
              </p:ext>
            </p:extLst>
          </p:nvPr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afik 8">
            <a:extLst>
              <a:ext uri="{FF2B5EF4-FFF2-40B4-BE49-F238E27FC236}">
                <a16:creationId xmlns:a16="http://schemas.microsoft.com/office/drawing/2014/main" id="{FAEF5487-9A65-40F4-9450-0DB7CC89CC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138" y="5369656"/>
            <a:ext cx="1123830" cy="121803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5765DC6-3C6B-4B2A-8CC0-56D13DB393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863" y="4901385"/>
            <a:ext cx="1885549" cy="1885549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2F50936-2FF5-4070-8BBE-21A0C7EFF9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288" y="2689433"/>
            <a:ext cx="1901952" cy="190195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AC6F7FAD-281C-4997-BA89-EBAA48BBA8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223" y="5369656"/>
            <a:ext cx="1218038" cy="121803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98BF34F1-0D2F-4B26-ACEA-C29534D0A1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651" y="3958675"/>
            <a:ext cx="2034838" cy="20200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1E40F545-6D6B-4DAF-9E62-330DC1F4DD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52" y="5271876"/>
            <a:ext cx="781131" cy="1320803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F4D7180F-C075-488D-B9A0-733925B2F1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12" y="4894212"/>
            <a:ext cx="1885549" cy="1698467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EC6543D0-3588-41C3-9B47-B8979B6E08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92464" y="5625352"/>
            <a:ext cx="1009131" cy="1009131"/>
          </a:xfrm>
          <a:prstGeom prst="rect">
            <a:avLst/>
          </a:prstGeom>
        </p:spPr>
      </p:pic>
      <p:sp>
        <p:nvSpPr>
          <p:cNvPr id="28" name="Rechteck 27">
            <a:extLst>
              <a:ext uri="{FF2B5EF4-FFF2-40B4-BE49-F238E27FC236}">
                <a16:creationId xmlns:a16="http://schemas.microsoft.com/office/drawing/2014/main" id="{BA7E39CB-E47B-4473-865A-61F75AEDE8CF}"/>
              </a:ext>
            </a:extLst>
          </p:cNvPr>
          <p:cNvSpPr/>
          <p:nvPr/>
        </p:nvSpPr>
        <p:spPr>
          <a:xfrm>
            <a:off x="223827" y="121917"/>
            <a:ext cx="99564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6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erste Pilgererfahrungen</a:t>
            </a: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B2EBB160-4011-45D2-BAC9-63DAB02388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350" y="583816"/>
            <a:ext cx="1500139" cy="2164801"/>
          </a:xfrm>
          <a:prstGeom prst="rect">
            <a:avLst/>
          </a:prstGeom>
        </p:spPr>
      </p:pic>
      <p:sp>
        <p:nvSpPr>
          <p:cNvPr id="32" name="Rechteck 31">
            <a:extLst>
              <a:ext uri="{FF2B5EF4-FFF2-40B4-BE49-F238E27FC236}">
                <a16:creationId xmlns:a16="http://schemas.microsoft.com/office/drawing/2014/main" id="{8A2A4B23-FE96-4AFF-B155-AE20113360E2}"/>
              </a:ext>
            </a:extLst>
          </p:cNvPr>
          <p:cNvSpPr/>
          <p:nvPr/>
        </p:nvSpPr>
        <p:spPr>
          <a:xfrm>
            <a:off x="227217" y="1202660"/>
            <a:ext cx="15199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allein</a:t>
            </a:r>
            <a:endParaRPr lang="de-DE" sz="3200" dirty="0"/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5BE780BA-CCAA-4578-89D4-30E56C7E7A38}"/>
              </a:ext>
            </a:extLst>
          </p:cNvPr>
          <p:cNvSpPr/>
          <p:nvPr/>
        </p:nvSpPr>
        <p:spPr>
          <a:xfrm>
            <a:off x="1575313" y="1202660"/>
            <a:ext cx="33057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mit der Familie</a:t>
            </a:r>
            <a:endParaRPr lang="de-DE" sz="3200" dirty="0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C46EC4EB-5CA1-475A-9789-F7E798806AD9}"/>
              </a:ext>
            </a:extLst>
          </p:cNvPr>
          <p:cNvSpPr/>
          <p:nvPr/>
        </p:nvSpPr>
        <p:spPr>
          <a:xfrm>
            <a:off x="4689019" y="1202660"/>
            <a:ext cx="27350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mit anderen</a:t>
            </a:r>
            <a:endParaRPr lang="de-DE" sz="3200" dirty="0"/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C286BE8-14E7-427C-B041-E3100F7E81D9}"/>
              </a:ext>
            </a:extLst>
          </p:cNvPr>
          <p:cNvSpPr/>
          <p:nvPr/>
        </p:nvSpPr>
        <p:spPr>
          <a:xfrm>
            <a:off x="227217" y="1866156"/>
            <a:ext cx="636905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 einfachen </a:t>
            </a:r>
            <a:b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überschaubaren Strecken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B83984B6-A074-44C3-97A0-2C8A264CF709}"/>
              </a:ext>
            </a:extLst>
          </p:cNvPr>
          <p:cNvSpPr/>
          <p:nvPr/>
        </p:nvSpPr>
        <p:spPr>
          <a:xfrm>
            <a:off x="227217" y="3036082"/>
            <a:ext cx="612776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Alternativstrecken </a:t>
            </a:r>
            <a:b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anspruchsvolle Wanderer</a:t>
            </a:r>
            <a:endParaRPr lang="de-DE" sz="3200" dirty="0"/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AEEBF91C-5FC1-495A-84A7-A2DEE1E644D9}"/>
              </a:ext>
            </a:extLst>
          </p:cNvPr>
          <p:cNvSpPr/>
          <p:nvPr/>
        </p:nvSpPr>
        <p:spPr>
          <a:xfrm>
            <a:off x="512789" y="4006610"/>
            <a:ext cx="6763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einer eigenen Fahrradstrecke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340678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03"/>
    </mc:Choice>
    <mc:Fallback xmlns="">
      <p:transition spd="slow" advTm="197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2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3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4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5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6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7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8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9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11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12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13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14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kt 22">
            <a:extLst>
              <a:ext uri="{FF2B5EF4-FFF2-40B4-BE49-F238E27FC236}">
                <a16:creationId xmlns:a16="http://schemas.microsoft.com/office/drawing/2014/main" id="{40A40AAA-86C8-4D33-BA41-B0B89F314D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A37375C1-E9A0-4C2E-8949-C0ACE503AF18}"/>
              </a:ext>
            </a:extLst>
          </p:cNvPr>
          <p:cNvSpPr/>
          <p:nvPr/>
        </p:nvSpPr>
        <p:spPr>
          <a:xfrm>
            <a:off x="227217" y="1236203"/>
            <a:ext cx="67327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guten Verkehrsanbindungen</a:t>
            </a:r>
            <a:endParaRPr lang="de-DE" sz="32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C306E21-05C8-45E6-A045-FF6A503E0B48}"/>
              </a:ext>
            </a:extLst>
          </p:cNvPr>
          <p:cNvSpPr/>
          <p:nvPr/>
        </p:nvSpPr>
        <p:spPr>
          <a:xfrm>
            <a:off x="227217" y="2702045"/>
            <a:ext cx="554831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Anleitungen </a:t>
            </a:r>
            <a:b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spirituellen Impulsen </a:t>
            </a:r>
            <a:b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(auch direkt vom Mobiltelefon)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421AAB0-5162-4892-A05E-377D9ED09759}"/>
              </a:ext>
            </a:extLst>
          </p:cNvPr>
          <p:cNvSpPr/>
          <p:nvPr/>
        </p:nvSpPr>
        <p:spPr>
          <a:xfrm>
            <a:off x="223827" y="4424680"/>
            <a:ext cx="42274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entlang des Rheins</a:t>
            </a:r>
            <a:endParaRPr lang="de-DE" sz="3200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AD7DC7DF-03C0-4B21-9183-B59F8FD6BC44}"/>
              </a:ext>
            </a:extLst>
          </p:cNvPr>
          <p:cNvSpPr/>
          <p:nvPr/>
        </p:nvSpPr>
        <p:spPr>
          <a:xfrm>
            <a:off x="223827" y="121917"/>
            <a:ext cx="99564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6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Martinsweg am Mittelrhein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29FCFD4-1D52-454E-B152-567D5AE6B3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39244" y="1961574"/>
            <a:ext cx="1554291" cy="77714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3E9CB0E-D26D-4AA3-91CF-47BDF2284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618" y="1842692"/>
            <a:ext cx="827701" cy="1244954"/>
          </a:xfrm>
          <a:prstGeom prst="rect">
            <a:avLst/>
          </a:prstGeom>
        </p:spPr>
      </p:pic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8E150F6F-E35A-4EEA-9F15-6CAE80D2422B}"/>
              </a:ext>
            </a:extLst>
          </p:cNvPr>
          <p:cNvSpPr/>
          <p:nvPr/>
        </p:nvSpPr>
        <p:spPr>
          <a:xfrm>
            <a:off x="1003582" y="6332516"/>
            <a:ext cx="3677920" cy="142926"/>
          </a:xfrm>
          <a:custGeom>
            <a:avLst/>
            <a:gdLst>
              <a:gd name="connsiteX0" fmla="*/ 0 w 3677920"/>
              <a:gd name="connsiteY0" fmla="*/ 294708 h 304875"/>
              <a:gd name="connsiteX1" fmla="*/ 467360 w 3677920"/>
              <a:gd name="connsiteY1" fmla="*/ 68 h 304875"/>
              <a:gd name="connsiteX2" fmla="*/ 965200 w 3677920"/>
              <a:gd name="connsiteY2" fmla="*/ 294708 h 304875"/>
              <a:gd name="connsiteX3" fmla="*/ 1452880 w 3677920"/>
              <a:gd name="connsiteY3" fmla="*/ 10228 h 304875"/>
              <a:gd name="connsiteX4" fmla="*/ 1940560 w 3677920"/>
              <a:gd name="connsiteY4" fmla="*/ 304868 h 304875"/>
              <a:gd name="connsiteX5" fmla="*/ 2357120 w 3677920"/>
              <a:gd name="connsiteY5" fmla="*/ 68 h 304875"/>
              <a:gd name="connsiteX6" fmla="*/ 2854960 w 3677920"/>
              <a:gd name="connsiteY6" fmla="*/ 274388 h 304875"/>
              <a:gd name="connsiteX7" fmla="*/ 3241040 w 3677920"/>
              <a:gd name="connsiteY7" fmla="*/ 10228 h 304875"/>
              <a:gd name="connsiteX8" fmla="*/ 3677920 w 3677920"/>
              <a:gd name="connsiteY8" fmla="*/ 264228 h 3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7920" h="304875">
                <a:moveTo>
                  <a:pt x="0" y="294708"/>
                </a:moveTo>
                <a:cubicBezTo>
                  <a:pt x="153246" y="147388"/>
                  <a:pt x="306493" y="68"/>
                  <a:pt x="467360" y="68"/>
                </a:cubicBezTo>
                <a:cubicBezTo>
                  <a:pt x="628227" y="68"/>
                  <a:pt x="800947" y="293015"/>
                  <a:pt x="965200" y="294708"/>
                </a:cubicBezTo>
                <a:cubicBezTo>
                  <a:pt x="1129453" y="296401"/>
                  <a:pt x="1290320" y="8535"/>
                  <a:pt x="1452880" y="10228"/>
                </a:cubicBezTo>
                <a:cubicBezTo>
                  <a:pt x="1615440" y="11921"/>
                  <a:pt x="1789853" y="306561"/>
                  <a:pt x="1940560" y="304868"/>
                </a:cubicBezTo>
                <a:cubicBezTo>
                  <a:pt x="2091267" y="303175"/>
                  <a:pt x="2204720" y="5148"/>
                  <a:pt x="2357120" y="68"/>
                </a:cubicBezTo>
                <a:cubicBezTo>
                  <a:pt x="2509520" y="-5012"/>
                  <a:pt x="2707640" y="272695"/>
                  <a:pt x="2854960" y="274388"/>
                </a:cubicBezTo>
                <a:cubicBezTo>
                  <a:pt x="3002280" y="276081"/>
                  <a:pt x="3103880" y="11921"/>
                  <a:pt x="3241040" y="10228"/>
                </a:cubicBezTo>
                <a:cubicBezTo>
                  <a:pt x="3378200" y="8535"/>
                  <a:pt x="3528060" y="136381"/>
                  <a:pt x="3677920" y="264228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3A06ECCB-7124-4E73-AFA3-6D9ACD0C4001}"/>
              </a:ext>
            </a:extLst>
          </p:cNvPr>
          <p:cNvSpPr/>
          <p:nvPr/>
        </p:nvSpPr>
        <p:spPr>
          <a:xfrm>
            <a:off x="5153505" y="5641740"/>
            <a:ext cx="2275840" cy="847279"/>
          </a:xfrm>
          <a:custGeom>
            <a:avLst/>
            <a:gdLst>
              <a:gd name="connsiteX0" fmla="*/ 0 w 2275840"/>
              <a:gd name="connsiteY0" fmla="*/ 847279 h 847279"/>
              <a:gd name="connsiteX1" fmla="*/ 670560 w 2275840"/>
              <a:gd name="connsiteY1" fmla="*/ 186879 h 847279"/>
              <a:gd name="connsiteX2" fmla="*/ 1137920 w 2275840"/>
              <a:gd name="connsiteY2" fmla="*/ 349439 h 847279"/>
              <a:gd name="connsiteX3" fmla="*/ 1656080 w 2275840"/>
              <a:gd name="connsiteY3" fmla="*/ 3999 h 847279"/>
              <a:gd name="connsiteX4" fmla="*/ 2275840 w 2275840"/>
              <a:gd name="connsiteY4" fmla="*/ 623759 h 84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5840" h="847279">
                <a:moveTo>
                  <a:pt x="0" y="847279"/>
                </a:moveTo>
                <a:cubicBezTo>
                  <a:pt x="240453" y="558565"/>
                  <a:pt x="480907" y="269852"/>
                  <a:pt x="670560" y="186879"/>
                </a:cubicBezTo>
                <a:cubicBezTo>
                  <a:pt x="860213" y="103906"/>
                  <a:pt x="973667" y="379919"/>
                  <a:pt x="1137920" y="349439"/>
                </a:cubicBezTo>
                <a:cubicBezTo>
                  <a:pt x="1302173" y="318959"/>
                  <a:pt x="1466427" y="-41721"/>
                  <a:pt x="1656080" y="3999"/>
                </a:cubicBezTo>
                <a:cubicBezTo>
                  <a:pt x="1845733" y="49719"/>
                  <a:pt x="2060786" y="336739"/>
                  <a:pt x="2275840" y="623759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4" name="Objekt 23">
            <a:extLst>
              <a:ext uri="{FF2B5EF4-FFF2-40B4-BE49-F238E27FC236}">
                <a16:creationId xmlns:a16="http://schemas.microsoft.com/office/drawing/2014/main" id="{AE2E9692-AA55-4589-A94C-EFA464204B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6106783"/>
              </p:ext>
            </p:extLst>
          </p:nvPr>
        </p:nvGraphicFramePr>
        <p:xfrm>
          <a:off x="8165693" y="1236203"/>
          <a:ext cx="3031238" cy="3759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" name="CorelDRAW SE" r:id="rId7" imgW="3906827" imgH="4844435" progId="CorelDRAWSE.Graphic.20">
                  <p:embed/>
                </p:oleObj>
              </mc:Choice>
              <mc:Fallback>
                <p:oleObj name="CorelDRAW SE" r:id="rId7" imgW="3906827" imgH="4844435" progId="CorelDRAWSE.Graphic.20">
                  <p:embed/>
                  <p:pic>
                    <p:nvPicPr>
                      <p:cNvPr id="7" name="Objekt 6">
                        <a:extLst>
                          <a:ext uri="{FF2B5EF4-FFF2-40B4-BE49-F238E27FC236}">
                            <a16:creationId xmlns:a16="http://schemas.microsoft.com/office/drawing/2014/main" id="{1868EE9B-E138-4C87-8FE0-0516B424F5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65693" y="1236203"/>
                        <a:ext cx="3031238" cy="3759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hteck 24">
            <a:extLst>
              <a:ext uri="{FF2B5EF4-FFF2-40B4-BE49-F238E27FC236}">
                <a16:creationId xmlns:a16="http://schemas.microsoft.com/office/drawing/2014/main" id="{A2E9BF80-C63C-42A6-A93B-4E4FA35788E8}"/>
              </a:ext>
            </a:extLst>
          </p:cNvPr>
          <p:cNvSpPr/>
          <p:nvPr/>
        </p:nvSpPr>
        <p:spPr>
          <a:xfrm>
            <a:off x="512367" y="4984871"/>
            <a:ext cx="6094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Tal und auf dem Rheinsteig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361398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61"/>
    </mc:Choice>
    <mc:Fallback xmlns="">
      <p:transition spd="slow" advTm="15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2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7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71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72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73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74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21" grpId="0" animBg="1"/>
      <p:bldP spid="22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Objekt 18">
            <a:extLst>
              <a:ext uri="{FF2B5EF4-FFF2-40B4-BE49-F238E27FC236}">
                <a16:creationId xmlns:a16="http://schemas.microsoft.com/office/drawing/2014/main" id="{5CC56DCB-3652-41B3-89EB-4A5E624C5F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857669"/>
              </p:ext>
            </p:extLst>
          </p:nvPr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A37375C1-E9A0-4C2E-8949-C0ACE503AF18}"/>
              </a:ext>
            </a:extLst>
          </p:cNvPr>
          <p:cNvSpPr/>
          <p:nvPr/>
        </p:nvSpPr>
        <p:spPr>
          <a:xfrm>
            <a:off x="227217" y="1236203"/>
            <a:ext cx="771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verbindet die beiden Martinskirchen</a:t>
            </a:r>
            <a:endParaRPr lang="de-DE" sz="3200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421AAB0-5162-4892-A05E-377D9ED09759}"/>
              </a:ext>
            </a:extLst>
          </p:cNvPr>
          <p:cNvSpPr/>
          <p:nvPr/>
        </p:nvSpPr>
        <p:spPr>
          <a:xfrm>
            <a:off x="282922" y="5856728"/>
            <a:ext cx="33954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Neuwied-Engers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AD7DC7DF-03C0-4B21-9183-B59F8FD6BC44}"/>
              </a:ext>
            </a:extLst>
          </p:cNvPr>
          <p:cNvSpPr/>
          <p:nvPr/>
        </p:nvSpPr>
        <p:spPr>
          <a:xfrm>
            <a:off x="223827" y="121917"/>
            <a:ext cx="52181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6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Weg …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AF55F9F-7E59-49BB-9A1A-7060B8F56A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27" y="1919601"/>
            <a:ext cx="3513672" cy="383850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2F9AAC2-5A5F-4F1D-A52A-176B87BE13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0041">
            <a:off x="8597535" y="854280"/>
            <a:ext cx="2908983" cy="4401299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B9FAE85F-0820-4AE4-8F53-FF1190F47603}"/>
              </a:ext>
            </a:extLst>
          </p:cNvPr>
          <p:cNvSpPr/>
          <p:nvPr/>
        </p:nvSpPr>
        <p:spPr>
          <a:xfrm>
            <a:off x="8698984" y="5564340"/>
            <a:ext cx="29626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Linz am Rhein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74D6F20E-57C5-4B91-9178-12B9923B98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420" y="4802750"/>
            <a:ext cx="781131" cy="132080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3B671B2-EEB3-4E04-83AC-8B3F666FEA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09427" y="3932738"/>
            <a:ext cx="781131" cy="132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2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45"/>
    </mc:Choice>
    <mc:Fallback xmlns="">
      <p:transition spd="slow" advTm="105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2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3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04167E-6 2.96296E-6 L 1.04167E-6 0.00023 C 0.00195 -0.00371 0.00391 -0.00764 0.00625 -0.01065 C 0.00703 -0.01181 0.00807 -0.01135 0.00885 -0.0125 C 0.00963 -0.0132 0.00989 -0.01505 0.01068 -0.01598 C 0.01302 -0.01852 0.01549 -0.0213 0.01797 -0.02292 C 0.01966 -0.02408 0.02161 -0.02477 0.02344 -0.02639 C 0.02461 -0.02755 0.02565 -0.02917 0.02695 -0.02986 C 0.02904 -0.03102 0.03112 -0.03102 0.03333 -0.03172 C 0.0345 -0.03218 0.03568 -0.03287 0.03685 -0.03334 C 0.03841 -0.03403 0.03984 -0.03473 0.04141 -0.03519 L 0.05404 -0.03334 C 0.05755 -0.03287 0.06224 -0.03172 0.06588 -0.02986 C 0.06667 -0.0294 0.06771 -0.02871 0.06849 -0.02824 C 0.07578 -0.02871 0.08307 -0.02894 0.09023 -0.02986 C 0.09114 -0.0301 0.09206 -0.03102 0.09297 -0.03172 C 0.09544 -0.0338 0.09792 -0.03588 0.10026 -0.03866 C 0.10195 -0.04098 0.10404 -0.04283 0.1056 -0.04584 C 0.10768 -0.04977 0.10976 -0.05417 0.11289 -0.05625 C 0.11458 -0.05741 0.11667 -0.05764 0.11823 -0.05973 C 0.11979 -0.06181 0.12161 -0.06482 0.1237 -0.06505 C 0.13516 -0.06621 0.14661 -0.06621 0.15807 -0.06667 C 0.15976 -0.06783 0.16211 -0.0676 0.16341 -0.07037 C 0.16523 -0.07385 0.16745 -0.07662 0.16875 -0.08079 C 0.16953 -0.08264 0.16979 -0.08449 0.1707 -0.08611 C 0.17135 -0.0875 0.17239 -0.0882 0.17331 -0.08959 C 0.17396 -0.09051 0.17435 -0.09236 0.17513 -0.09306 C 0.17682 -0.09468 0.17878 -0.09537 0.1806 -0.09653 C 0.1845 -0.09908 0.18229 -0.09792 0.18685 -0.1 C 0.1944 -0.09908 0.19779 -0.09954 0.20404 -0.09653 C 0.20495 -0.09607 0.20586 -0.09537 0.20677 -0.09491 C 0.20911 -0.09352 0.21393 -0.09144 0.21393 -0.09121 C 0.21888 -0.0919 0.22357 -0.0919 0.22851 -0.09306 C 0.23021 -0.09352 0.23203 -0.0956 0.23385 -0.09653 C 0.23503 -0.09723 0.2362 -0.09769 0.23737 -0.09838 C 0.23841 -0.09954 0.23932 -0.1007 0.2401 -0.10185 C 0.24141 -0.10348 0.24245 -0.10579 0.24375 -0.10718 C 0.24492 -0.1081 0.24622 -0.1081 0.24739 -0.1088 C 0.24831 -0.10926 0.24922 -0.10996 0.25 -0.11065 C 0.25378 -0.1176 0.24974 -0.11111 0.2556 -0.11598 C 0.25651 -0.11667 0.25716 -0.11852 0.25833 -0.11945 C 0.25937 -0.12037 0.26068 -0.12037 0.26185 -0.12107 C 0.27096 -0.12616 0.2569 -0.11922 0.26823 -0.12454 C 0.27213 -0.12408 0.27604 -0.12385 0.27995 -0.12292 C 0.28294 -0.12223 0.28255 -0.12014 0.28529 -0.1176 C 0.28815 -0.11505 0.29271 -0.11482 0.29518 -0.11412 C 0.30443 -0.11482 0.3112 -0.11181 0.31875 -0.1176 C 0.3194 -0.11806 0.31992 -0.11875 0.3207 -0.11945 L 0.3207 -0.11922 L 0.3207 -0.11945 " pathEditMode="relative" rAng="0" ptsTypes="AAAAAAAAAAAAAAAAAAAAAAAAAAAAAAAAAAAAAAAAAAAAAAAAAA">
                                      <p:cBhvr>
                                        <p:cTn id="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9" y="-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3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4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5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5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6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78 -0.00672 L 0.00378 -0.00672 C 0.00104 -0.00857 -0.00143 -0.01042 -0.00416 -0.01204 C -0.00573 -0.01297 -0.00742 -0.0132 -0.00911 -0.01366 C -0.01041 -0.01436 -0.01172 -0.01505 -0.01302 -0.01551 C -0.01471 -0.01621 -0.0164 -0.01644 -0.01797 -0.01737 C -0.01901 -0.01783 -0.01992 -0.01852 -0.02096 -0.01899 C -0.02291 -0.01968 -0.025 -0.01991 -0.02682 -0.02084 C -0.0289 -0.02176 -0.03073 -0.02362 -0.03281 -0.02431 L -0.03776 -0.02593 C -0.04531 -0.02547 -0.05286 -0.02524 -0.06041 -0.02431 C -0.06146 -0.02408 -0.0625 -0.02338 -0.06341 -0.02246 C -0.06549 -0.02037 -0.06731 -0.01783 -0.06927 -0.01551 C -0.0707 -0.01389 -0.07187 -0.01158 -0.0733 -0.01019 C -0.07409 -0.00926 -0.07526 -0.00903 -0.07617 -0.00857 C -0.07721 -0.00672 -0.07799 -0.0044 -0.07916 -0.00324 C -0.08099 -0.00139 -0.08307 -0.00093 -0.08502 0.00023 L -0.09101 0.0037 C -0.09205 0.00439 -0.09297 0.00509 -0.09401 0.00555 C -0.09661 0.00671 -0.09935 0.00763 -0.10182 0.00902 C -0.10377 0.01018 -0.10573 0.0125 -0.10781 0.0125 L -0.13737 0.01435 C -0.13971 0.01504 -0.14205 0.01527 -0.14427 0.0162 C -0.14531 0.01643 -0.14622 0.01736 -0.14726 0.01782 C -0.15599 0.02222 -0.147 0.01713 -0.15416 0.02129 C -0.15442 0.02314 -0.15442 0.02523 -0.15508 0.02662 C -0.15677 0.02963 -0.16106 0.03356 -0.16106 0.03356 C -0.16458 0.04282 -0.16106 0.03611 -0.16692 0.04074 C -0.1681 0.04143 -0.16888 0.04351 -0.16992 0.04421 C -0.17148 0.04537 -0.17317 0.0456 -0.17487 0.04606 C -0.18828 0.04976 -0.19583 0.04861 -0.21237 0.04953 C -0.22057 0.05439 -0.21653 0.05092 -0.22422 0.05995 L -0.22721 0.06342 C -0.23281 0.0787 -0.22526 0.06088 -0.23216 0.0706 C -0.23307 0.07199 -0.23307 0.07476 -0.23411 0.07592 C -0.2358 0.07777 -0.23997 0.07939 -0.23997 0.07939 C -0.24101 0.08055 -0.24192 0.08194 -0.24297 0.08287 C -0.2444 0.08402 -0.24856 0.08588 -0.24987 0.08634 C -0.25416 0.08588 -0.25846 0.08588 -0.26263 0.08472 C -0.26263 0.08472 -0.27005 0.08032 -0.27161 0.07939 C -0.27252 0.0787 -0.27343 0.07777 -0.27448 0.07754 L -0.28138 0.07592 C -0.28737 0.07638 -0.29336 0.07638 -0.29922 0.07754 C -0.3013 0.07801 -0.30312 0.07986 -0.30508 0.08101 L -0.30807 0.08287 C -0.30872 0.08402 -0.3095 0.08518 -0.31002 0.08634 C -0.31354 0.09375 -0.31133 0.09328 -0.31393 0.09328 L -0.31393 0.09328 " pathEditMode="relative" ptsTypes="AAAAAAAAAAAAAAAAAAAAAAAAAAAAAAAAAAAAAAAAAAAAAAAA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DC5EEF9-B5AD-490A-998E-A819A0FC90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3607470"/>
              </p:ext>
            </p:extLst>
          </p:nvPr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>
            <a:extLst>
              <a:ext uri="{FF2B5EF4-FFF2-40B4-BE49-F238E27FC236}">
                <a16:creationId xmlns:a16="http://schemas.microsoft.com/office/drawing/2014/main" id="{46488424-B639-423E-9AC9-FB059062C64F}"/>
              </a:ext>
            </a:extLst>
          </p:cNvPr>
          <p:cNvSpPr/>
          <p:nvPr/>
        </p:nvSpPr>
        <p:spPr>
          <a:xfrm>
            <a:off x="227217" y="1378251"/>
            <a:ext cx="55130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erinnert an Sankt Martin,</a:t>
            </a:r>
            <a:endParaRPr lang="de-DE" sz="32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4CCBE20-1490-4FDD-8BE4-A8EF45494DAA}"/>
              </a:ext>
            </a:extLst>
          </p:cNvPr>
          <p:cNvSpPr/>
          <p:nvPr/>
        </p:nvSpPr>
        <p:spPr>
          <a:xfrm>
            <a:off x="223827" y="121917"/>
            <a:ext cx="53779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6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Weg …</a:t>
            </a:r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CA9E9E9A-8AEC-42EF-9359-39929B4944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8424630"/>
              </p:ext>
            </p:extLst>
          </p:nvPr>
        </p:nvGraphicFramePr>
        <p:xfrm>
          <a:off x="7718487" y="476568"/>
          <a:ext cx="3703258" cy="4592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" name="CorelDRAW SE" r:id="rId5" imgW="3906827" imgH="4844435" progId="CorelDRAWSE.Graphic.20">
                  <p:embed/>
                </p:oleObj>
              </mc:Choice>
              <mc:Fallback>
                <p:oleObj name="CorelDRAW SE" r:id="rId5" imgW="3906827" imgH="4844435" progId="CorelDRAWSE.Graphic.20">
                  <p:embed/>
                  <p:pic>
                    <p:nvPicPr>
                      <p:cNvPr id="7" name="Objekt 6">
                        <a:extLst>
                          <a:ext uri="{FF2B5EF4-FFF2-40B4-BE49-F238E27FC236}">
                            <a16:creationId xmlns:a16="http://schemas.microsoft.com/office/drawing/2014/main" id="{1868EE9B-E138-4C87-8FE0-0516B424F5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18487" y="476568"/>
                        <a:ext cx="3703258" cy="45925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B92FF24A-9FDC-4752-B82B-B0D233E59051}"/>
              </a:ext>
            </a:extLst>
          </p:cNvPr>
          <p:cNvSpPr/>
          <p:nvPr/>
        </p:nvSpPr>
        <p:spPr>
          <a:xfrm>
            <a:off x="223827" y="2025289"/>
            <a:ext cx="508184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als römischer Soldat </a:t>
            </a:r>
          </a:p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 wurde</a:t>
            </a:r>
            <a:endParaRPr lang="de-DE" sz="32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5150F6D-C749-4F67-AE37-3413127FEB90}"/>
              </a:ext>
            </a:extLst>
          </p:cNvPr>
          <p:cNvSpPr/>
          <p:nvPr/>
        </p:nvSpPr>
        <p:spPr>
          <a:xfrm>
            <a:off x="223827" y="3164770"/>
            <a:ext cx="600254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als Bischof </a:t>
            </a:r>
            <a:b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viele lange Wege zu Fuß ging,</a:t>
            </a:r>
            <a:endParaRPr lang="de-DE" sz="3200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71364AC6-FD56-448C-8B4B-3A937340CBCF}"/>
              </a:ext>
            </a:extLst>
          </p:cNvPr>
          <p:cNvSpPr/>
          <p:nvPr/>
        </p:nvSpPr>
        <p:spPr>
          <a:xfrm>
            <a:off x="223827" y="4304251"/>
            <a:ext cx="7991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sich für seinen Glauben einzusetzen</a:t>
            </a:r>
            <a:endParaRPr lang="de-DE" sz="32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17C42DD-66B9-4E2E-A71B-D7AF7DE2867D}"/>
              </a:ext>
            </a:extLst>
          </p:cNvPr>
          <p:cNvSpPr/>
          <p:nvPr/>
        </p:nvSpPr>
        <p:spPr>
          <a:xfrm>
            <a:off x="223827" y="4949573"/>
            <a:ext cx="50529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Menschen zu helfen.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95091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19"/>
    </mc:Choice>
    <mc:Fallback xmlns="">
      <p:transition spd="slow" advTm="14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2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3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4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DC5EEF9-B5AD-490A-998E-A819A0FC90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597920"/>
              </p:ext>
            </p:extLst>
          </p:nvPr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8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>
            <a:extLst>
              <a:ext uri="{FF2B5EF4-FFF2-40B4-BE49-F238E27FC236}">
                <a16:creationId xmlns:a16="http://schemas.microsoft.com/office/drawing/2014/main" id="{46488424-B639-423E-9AC9-FB059062C64F}"/>
              </a:ext>
            </a:extLst>
          </p:cNvPr>
          <p:cNvSpPr/>
          <p:nvPr/>
        </p:nvSpPr>
        <p:spPr>
          <a:xfrm>
            <a:off x="227217" y="1236203"/>
            <a:ext cx="50786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zeigt an vielen Stellen,</a:t>
            </a:r>
            <a:endParaRPr lang="de-DE" sz="32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4CCBE20-1490-4FDD-8BE4-A8EF45494DAA}"/>
              </a:ext>
            </a:extLst>
          </p:cNvPr>
          <p:cNvSpPr/>
          <p:nvPr/>
        </p:nvSpPr>
        <p:spPr>
          <a:xfrm>
            <a:off x="223827" y="121917"/>
            <a:ext cx="49032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6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Weg …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1FBD837-7242-4320-931D-58356E57E153}"/>
              </a:ext>
            </a:extLst>
          </p:cNvPr>
          <p:cNvSpPr/>
          <p:nvPr/>
        </p:nvSpPr>
        <p:spPr>
          <a:xfrm>
            <a:off x="227217" y="1919601"/>
            <a:ext cx="5375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der christliche Glaube</a:t>
            </a:r>
            <a:endParaRPr lang="de-DE" sz="3200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FE0143D-12C4-4309-A7B8-0614EAB9A382}"/>
              </a:ext>
            </a:extLst>
          </p:cNvPr>
          <p:cNvSpPr/>
          <p:nvPr/>
        </p:nvSpPr>
        <p:spPr>
          <a:xfrm>
            <a:off x="227217" y="2602999"/>
            <a:ext cx="60773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Leben entlang des Rheins</a:t>
            </a:r>
            <a:endParaRPr lang="de-DE" sz="32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25C3526-9411-4E02-A04D-0534307661FE}"/>
              </a:ext>
            </a:extLst>
          </p:cNvPr>
          <p:cNvSpPr/>
          <p:nvPr/>
        </p:nvSpPr>
        <p:spPr>
          <a:xfrm>
            <a:off x="223827" y="3286397"/>
            <a:ext cx="7919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geschichtlich und kulturell geprägt hat.</a:t>
            </a:r>
            <a:endParaRPr lang="de-DE" sz="32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38AFAA9-D3C6-47E2-AE32-03E60A3780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075" y="3969795"/>
            <a:ext cx="3493689" cy="232231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D0656D1-121E-4705-BCF0-CD6D5CFC64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28" y="3969795"/>
            <a:ext cx="3096422" cy="232231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066529E-109B-4723-B6CD-8A9E282B8A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715" y="121917"/>
            <a:ext cx="2037947" cy="306585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71EFE940-A8A1-4DEF-B4AB-181D88444C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197" y="121917"/>
            <a:ext cx="2148840" cy="349504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FB1511FE-78BA-4D8E-B85E-7B8F6BF656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61" y="3969796"/>
            <a:ext cx="2492619" cy="2322316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3C3C1281-8A91-439B-AFD7-F3A45164A0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106" y="3969795"/>
            <a:ext cx="1294454" cy="2322316"/>
          </a:xfrm>
          <a:prstGeom prst="rect">
            <a:avLst/>
          </a:prstGeom>
        </p:spPr>
      </p:pic>
      <p:sp>
        <p:nvSpPr>
          <p:cNvPr id="20" name="Rechteck 19">
            <a:extLst>
              <a:ext uri="{FF2B5EF4-FFF2-40B4-BE49-F238E27FC236}">
                <a16:creationId xmlns:a16="http://schemas.microsoft.com/office/drawing/2014/main" id="{506002E7-C7AD-4C2B-A1AC-2A723785BF00}"/>
              </a:ext>
            </a:extLst>
          </p:cNvPr>
          <p:cNvSpPr/>
          <p:nvPr/>
        </p:nvSpPr>
        <p:spPr>
          <a:xfrm>
            <a:off x="223827" y="6292111"/>
            <a:ext cx="21002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Abtei </a:t>
            </a:r>
            <a:r>
              <a:rPr lang="de-DE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Rommersdorf</a:t>
            </a:r>
            <a:endParaRPr lang="de-DE" sz="160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3D1CE13-CDC1-4286-901E-E4F3E381A6A6}"/>
              </a:ext>
            </a:extLst>
          </p:cNvPr>
          <p:cNvSpPr/>
          <p:nvPr/>
        </p:nvSpPr>
        <p:spPr>
          <a:xfrm>
            <a:off x="3791766" y="6292111"/>
            <a:ext cx="2461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ev. Kirche Niederbieber</a:t>
            </a:r>
            <a:endParaRPr lang="de-DE" sz="1600" dirty="0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5DCA9EC8-6C08-434C-922C-465321FBA5F5}"/>
              </a:ext>
            </a:extLst>
          </p:cNvPr>
          <p:cNvSpPr/>
          <p:nvPr/>
        </p:nvSpPr>
        <p:spPr>
          <a:xfrm>
            <a:off x="6748891" y="6292111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Feldkirche</a:t>
            </a:r>
            <a:endParaRPr lang="de-DE" sz="1600" dirty="0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71400691-3CB4-4C35-927E-C62DF4569258}"/>
              </a:ext>
            </a:extLst>
          </p:cNvPr>
          <p:cNvSpPr/>
          <p:nvPr/>
        </p:nvSpPr>
        <p:spPr>
          <a:xfrm>
            <a:off x="8513786" y="6292111"/>
            <a:ext cx="36234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Ölbergkapelle und Wallfahrtskirche</a:t>
            </a:r>
            <a:endParaRPr lang="de-DE" sz="1600" dirty="0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63967B06-77AD-4F7A-A0CF-4F2C53CC73F4}"/>
              </a:ext>
            </a:extLst>
          </p:cNvPr>
          <p:cNvSpPr/>
          <p:nvPr/>
        </p:nvSpPr>
        <p:spPr>
          <a:xfrm>
            <a:off x="9492469" y="3604551"/>
            <a:ext cx="25494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St. </a:t>
            </a:r>
            <a:r>
              <a:rPr lang="de-DE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Walburgis</a:t>
            </a:r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Leubsdorf</a:t>
            </a:r>
            <a:endParaRPr lang="de-DE" sz="1600" dirty="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E4358986-8454-4DCC-918D-7EE9FCA0DA92}"/>
              </a:ext>
            </a:extLst>
          </p:cNvPr>
          <p:cNvSpPr/>
          <p:nvPr/>
        </p:nvSpPr>
        <p:spPr>
          <a:xfrm>
            <a:off x="10767209" y="6002950"/>
            <a:ext cx="12442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Leutesdorf</a:t>
            </a:r>
            <a:endParaRPr lang="de-DE" sz="1600" dirty="0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28504BE6-EDC3-49A5-8C2B-AD1C3AFB3610}"/>
              </a:ext>
            </a:extLst>
          </p:cNvPr>
          <p:cNvSpPr/>
          <p:nvPr/>
        </p:nvSpPr>
        <p:spPr>
          <a:xfrm>
            <a:off x="5455776" y="122076"/>
            <a:ext cx="19415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St. Peter und Paul</a:t>
            </a:r>
            <a:endParaRPr lang="de-DE" sz="1600" dirty="0"/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E3CF47CE-8269-405D-9E4F-5EB7A7122339}"/>
              </a:ext>
            </a:extLst>
          </p:cNvPr>
          <p:cNvSpPr/>
          <p:nvPr/>
        </p:nvSpPr>
        <p:spPr>
          <a:xfrm>
            <a:off x="5455776" y="435456"/>
            <a:ext cx="16979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 Hönningen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97938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50"/>
    </mc:Choice>
    <mc:Fallback xmlns="">
      <p:transition spd="slow" advTm="229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1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2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3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4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5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6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7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8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9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kt 17">
            <a:extLst>
              <a:ext uri="{FF2B5EF4-FFF2-40B4-BE49-F238E27FC236}">
                <a16:creationId xmlns:a16="http://schemas.microsoft.com/office/drawing/2014/main" id="{78D35296-CB4E-4E2B-8D16-165847C502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17451"/>
              </p:ext>
            </p:extLst>
          </p:nvPr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8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>
            <a:extLst>
              <a:ext uri="{FF2B5EF4-FFF2-40B4-BE49-F238E27FC236}">
                <a16:creationId xmlns:a16="http://schemas.microsoft.com/office/drawing/2014/main" id="{46488424-B639-423E-9AC9-FB059062C64F}"/>
              </a:ext>
            </a:extLst>
          </p:cNvPr>
          <p:cNvSpPr/>
          <p:nvPr/>
        </p:nvSpPr>
        <p:spPr>
          <a:xfrm>
            <a:off x="227217" y="1236203"/>
            <a:ext cx="55803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ist ökumenisch orientiert</a:t>
            </a:r>
            <a:endParaRPr lang="de-DE" sz="32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4CCBE20-1490-4FDD-8BE4-A8EF45494DAA}"/>
              </a:ext>
            </a:extLst>
          </p:cNvPr>
          <p:cNvSpPr/>
          <p:nvPr/>
        </p:nvSpPr>
        <p:spPr>
          <a:xfrm>
            <a:off x="223828" y="121917"/>
            <a:ext cx="49784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6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Weg …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F10FF67-B623-4F63-993C-D43BEF382A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10" y="808203"/>
            <a:ext cx="3642930" cy="3870613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991423F-EF65-48A6-8C40-578645326E85}"/>
              </a:ext>
            </a:extLst>
          </p:cNvPr>
          <p:cNvSpPr/>
          <p:nvPr/>
        </p:nvSpPr>
        <p:spPr>
          <a:xfrm>
            <a:off x="223827" y="1919601"/>
            <a:ext cx="56460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steht jeder/jedem offen,</a:t>
            </a:r>
            <a:endParaRPr lang="de-DE" sz="32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A2A35E1-BE36-4FBE-9D21-78D698C7B048}"/>
              </a:ext>
            </a:extLst>
          </p:cNvPr>
          <p:cNvSpPr/>
          <p:nvPr/>
        </p:nvSpPr>
        <p:spPr>
          <a:xfrm>
            <a:off x="223827" y="2602999"/>
            <a:ext cx="60821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der/die sich dafür interessiert.</a:t>
            </a:r>
            <a:endParaRPr lang="de-DE" sz="32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12DDD62-5A43-41A0-B314-7C93D0E42E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17" y="5369656"/>
            <a:ext cx="1123830" cy="121803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CEAF1BE-07C0-4EE5-B0E0-225B4BF4C0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814" y="4912952"/>
            <a:ext cx="1885549" cy="188554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4D3E754-0E7A-4135-A879-B4617B4C25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306" y="5318079"/>
            <a:ext cx="1281182" cy="128118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3A4166D-DF0F-46D7-89B6-A72FF98DD4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174" y="5381223"/>
            <a:ext cx="1218038" cy="121803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EBA59B0-FD48-4427-96BD-8740096B94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631" y="5358928"/>
            <a:ext cx="1226985" cy="121803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FE95643C-FD2E-4677-B8A1-B460E9F6EA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56" y="5271876"/>
            <a:ext cx="781131" cy="132080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C84E7DE-396F-477C-9BA1-7E839C04CA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263" y="4905779"/>
            <a:ext cx="1885549" cy="1698467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B5DB3A6C-1B45-4ADE-936E-441904D980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47415" y="5636919"/>
            <a:ext cx="1009131" cy="1009131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E90951E-75D5-4139-8ACC-AB2728A5B45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297" y="5166864"/>
            <a:ext cx="968548" cy="13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2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16"/>
    </mc:Choice>
    <mc:Fallback xmlns="">
      <p:transition spd="slow" advTm="137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1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11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12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63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14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65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16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67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18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69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DC5EEF9-B5AD-490A-998E-A819A0FC90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7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Grafik 9">
            <a:extLst>
              <a:ext uri="{FF2B5EF4-FFF2-40B4-BE49-F238E27FC236}">
                <a16:creationId xmlns:a16="http://schemas.microsoft.com/office/drawing/2014/main" id="{AC2A8836-2D76-4FA1-B3FC-A5557AD538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82" y="-352085"/>
            <a:ext cx="10799180" cy="7562170"/>
          </a:xfrm>
          <a:prstGeom prst="rect">
            <a:avLst/>
          </a:prstGeom>
        </p:spPr>
      </p:pic>
      <p:graphicFrame>
        <p:nvGraphicFramePr>
          <p:cNvPr id="12" name="Objekt 11">
            <a:extLst>
              <a:ext uri="{FF2B5EF4-FFF2-40B4-BE49-F238E27FC236}">
                <a16:creationId xmlns:a16="http://schemas.microsoft.com/office/drawing/2014/main" id="{9807CC46-9DDF-4E4E-877A-F056ACAF6B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7512434"/>
              </p:ext>
            </p:extLst>
          </p:nvPr>
        </p:nvGraphicFramePr>
        <p:xfrm>
          <a:off x="84022" y="2673752"/>
          <a:ext cx="3198412" cy="3947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8" name="CorelDRAW SE" r:id="rId6" imgW="3579770" imgH="4417259" progId="CorelDRAWSE.Graphic.20">
                  <p:embed/>
                </p:oleObj>
              </mc:Choice>
              <mc:Fallback>
                <p:oleObj name="CorelDRAW SE" r:id="rId6" imgW="3579770" imgH="4417259" progId="CorelDRAWSE.Graphic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4022" y="2673752"/>
                        <a:ext cx="3198412" cy="39473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C5D527A1-BBBE-475B-83C9-0EB346C7FC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398849"/>
              </p:ext>
            </p:extLst>
          </p:nvPr>
        </p:nvGraphicFramePr>
        <p:xfrm>
          <a:off x="4789089" y="584250"/>
          <a:ext cx="3197366" cy="164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9" name="CorelDRAW SE" r:id="rId8" imgW="3578068" imgH="1846145" progId="CorelDRAWSE.Graphic.20">
                  <p:embed/>
                </p:oleObj>
              </mc:Choice>
              <mc:Fallback>
                <p:oleObj name="CorelDRAW SE" r:id="rId8" imgW="3578068" imgH="1846145" progId="CorelDRAWSE.Graphic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89089" y="584250"/>
                        <a:ext cx="3197366" cy="164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7D68B278-D62C-4C00-B03A-69D9B9590F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9967082"/>
              </p:ext>
            </p:extLst>
          </p:nvPr>
        </p:nvGraphicFramePr>
        <p:xfrm>
          <a:off x="8733224" y="150155"/>
          <a:ext cx="3417593" cy="355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0" name="CorelDRAW SE" r:id="rId10" imgW="3854940" imgH="4012991" progId="CorelDRAWSE.Graphic.20">
                  <p:embed/>
                </p:oleObj>
              </mc:Choice>
              <mc:Fallback>
                <p:oleObj name="CorelDRAW SE" r:id="rId10" imgW="3854940" imgH="4012991" progId="CorelDRAWSE.Graphic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733224" y="150155"/>
                        <a:ext cx="3417593" cy="355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hteck 14">
            <a:extLst>
              <a:ext uri="{FF2B5EF4-FFF2-40B4-BE49-F238E27FC236}">
                <a16:creationId xmlns:a16="http://schemas.microsoft.com/office/drawing/2014/main" id="{8EF3D28D-406B-4C65-BD50-535BEA0AA3B5}"/>
              </a:ext>
            </a:extLst>
          </p:cNvPr>
          <p:cNvSpPr/>
          <p:nvPr/>
        </p:nvSpPr>
        <p:spPr>
          <a:xfrm>
            <a:off x="-12062" y="110342"/>
            <a:ext cx="22994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 Weg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4672C2C-A434-498A-A268-03B43B9B7A1D}"/>
              </a:ext>
            </a:extLst>
          </p:cNvPr>
          <p:cNvSpPr/>
          <p:nvPr/>
        </p:nvSpPr>
        <p:spPr>
          <a:xfrm>
            <a:off x="0" y="818228"/>
            <a:ext cx="22994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 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E260A6B9-BD59-47CB-AA8D-72EBC54102C8}"/>
              </a:ext>
            </a:extLst>
          </p:cNvPr>
          <p:cNvSpPr/>
          <p:nvPr/>
        </p:nvSpPr>
        <p:spPr>
          <a:xfrm>
            <a:off x="-8878" y="1526114"/>
            <a:ext cx="26008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Strecken 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C0341CEC-D577-4ECB-8A85-FDCEB2A150D1}"/>
              </a:ext>
            </a:extLst>
          </p:cNvPr>
          <p:cNvSpPr/>
          <p:nvPr/>
        </p:nvSpPr>
        <p:spPr>
          <a:xfrm>
            <a:off x="10535929" y="5638914"/>
            <a:ext cx="16770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Karte: </a:t>
            </a:r>
          </a:p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OpenStreetMap </a:t>
            </a:r>
            <a:b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contributors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ODbL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1.0</a:t>
            </a:r>
          </a:p>
          <a:p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Topo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GPS </a:t>
            </a: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b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www.topo-gps.com</a:t>
            </a:r>
          </a:p>
        </p:txBody>
      </p:sp>
    </p:spTree>
    <p:extLst>
      <p:ext uri="{BB962C8B-B14F-4D97-AF65-F5344CB8AC3E}">
        <p14:creationId xmlns:p14="http://schemas.microsoft.com/office/powerpoint/2010/main" val="291223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1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1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1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2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3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DC5EEF9-B5AD-490A-998E-A819A0FC90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6974257"/>
              </p:ext>
            </p:extLst>
          </p:nvPr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3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C4515785-B105-43A1-942D-E1052457FF62}"/>
              </a:ext>
            </a:extLst>
          </p:cNvPr>
          <p:cNvSpPr txBox="1"/>
          <p:nvPr/>
        </p:nvSpPr>
        <p:spPr>
          <a:xfrm>
            <a:off x="223827" y="1443537"/>
            <a:ext cx="39925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Anstiege - Abstiege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3EFC54FE-4049-40C2-81C4-29F1561A35B1}"/>
              </a:ext>
            </a:extLst>
          </p:cNvPr>
          <p:cNvSpPr/>
          <p:nvPr/>
        </p:nvSpPr>
        <p:spPr>
          <a:xfrm>
            <a:off x="223827" y="2106057"/>
            <a:ext cx="97227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Anstiege kosten Kraft,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sich aufzuraffen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das eigene Gewicht nach oben zu stemmen.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ACED9E8-A12A-4418-8828-B834C5A3999A}"/>
              </a:ext>
            </a:extLst>
          </p:cNvPr>
          <p:cNvSpPr/>
          <p:nvPr/>
        </p:nvSpPr>
        <p:spPr>
          <a:xfrm>
            <a:off x="223827" y="3384131"/>
            <a:ext cx="97227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Abstiege kosten Kraft,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mit der Angst zu fallen zu leben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den jeweils richtigen Punkt zu finden,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 angemessen Schritt für Schritt los zu lassen </a:t>
            </a:r>
          </a:p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bergab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Vertrauen, dass es (mit Hilfe) gelingt.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55D4D31-36D1-4E1D-A0BC-F1FD4562CA56}"/>
              </a:ext>
            </a:extLst>
          </p:cNvPr>
          <p:cNvSpPr/>
          <p:nvPr/>
        </p:nvSpPr>
        <p:spPr>
          <a:xfrm>
            <a:off x="247846" y="5711590"/>
            <a:ext cx="2063257" cy="360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Volker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Collinet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2018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884E3C6-B72C-4FC1-8C0D-2BA30897D471}"/>
              </a:ext>
            </a:extLst>
          </p:cNvPr>
          <p:cNvSpPr/>
          <p:nvPr/>
        </p:nvSpPr>
        <p:spPr>
          <a:xfrm>
            <a:off x="223827" y="121917"/>
            <a:ext cx="41745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6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Impulse</a:t>
            </a:r>
          </a:p>
        </p:txBody>
      </p:sp>
    </p:spTree>
    <p:extLst>
      <p:ext uri="{BB962C8B-B14F-4D97-AF65-F5344CB8AC3E}">
        <p14:creationId xmlns:p14="http://schemas.microsoft.com/office/powerpoint/2010/main" val="380904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00"/>
    </mc:Choice>
    <mc:Fallback xmlns="">
      <p:transition spd="slow"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1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2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3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DC5EEF9-B5AD-490A-998E-A819A0FC90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912773"/>
              </p:ext>
            </p:extLst>
          </p:nvPr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1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C4515785-B105-43A1-942D-E1052457FF62}"/>
              </a:ext>
            </a:extLst>
          </p:cNvPr>
          <p:cNvSpPr txBox="1"/>
          <p:nvPr/>
        </p:nvSpPr>
        <p:spPr>
          <a:xfrm>
            <a:off x="223827" y="1214524"/>
            <a:ext cx="4371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Abgeben oder teilen?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3EFC54FE-4049-40C2-81C4-29F1561A35B1}"/>
              </a:ext>
            </a:extLst>
          </p:cNvPr>
          <p:cNvSpPr/>
          <p:nvPr/>
        </p:nvSpPr>
        <p:spPr>
          <a:xfrm>
            <a:off x="223827" y="1830744"/>
            <a:ext cx="117443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Abgeben …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    … die ausrangierte Kleidung,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    … das, was ich nicht benutze,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    … das, was ich eh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zuviel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habe,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    … ohne Einschränkung für mich und mein Leben.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ACED9E8-A12A-4418-8828-B834C5A3999A}"/>
              </a:ext>
            </a:extLst>
          </p:cNvPr>
          <p:cNvSpPr/>
          <p:nvPr/>
        </p:nvSpPr>
        <p:spPr>
          <a:xfrm>
            <a:off x="223827" y="3668227"/>
            <a:ext cx="111425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Teilen …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    … das heißt, mich einschränken, damit auch andere leben können.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    … das bedeutet, verzichten, damit andere überleben.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    … Zeit, Geld, Dinge.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    … auch wenn es unbequem, anstrengend ist 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und meine Möglichkeiten beschneidet.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55D4D31-36D1-4E1D-A0BC-F1FD4562CA56}"/>
              </a:ext>
            </a:extLst>
          </p:cNvPr>
          <p:cNvSpPr/>
          <p:nvPr/>
        </p:nvSpPr>
        <p:spPr>
          <a:xfrm>
            <a:off x="10001977" y="6355111"/>
            <a:ext cx="2190023" cy="360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Regina Schmitz, 2017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884E3C6-B72C-4FC1-8C0D-2BA30897D471}"/>
              </a:ext>
            </a:extLst>
          </p:cNvPr>
          <p:cNvSpPr/>
          <p:nvPr/>
        </p:nvSpPr>
        <p:spPr>
          <a:xfrm>
            <a:off x="223827" y="121917"/>
            <a:ext cx="41745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6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Impulse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6790E45-59B3-4E92-BD86-C4453AF027E6}"/>
              </a:ext>
            </a:extLst>
          </p:cNvPr>
          <p:cNvSpPr/>
          <p:nvPr/>
        </p:nvSpPr>
        <p:spPr>
          <a:xfrm>
            <a:off x="223827" y="5916596"/>
            <a:ext cx="115476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St. Martin hat geteilt und ritt mit einem halben Mantel davon, trotz Winterskälte.</a:t>
            </a:r>
          </a:p>
        </p:txBody>
      </p:sp>
    </p:spTree>
    <p:extLst>
      <p:ext uri="{BB962C8B-B14F-4D97-AF65-F5344CB8AC3E}">
        <p14:creationId xmlns:p14="http://schemas.microsoft.com/office/powerpoint/2010/main" val="36831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00"/>
    </mc:Choice>
    <mc:Fallback xmlns="">
      <p:transition spd="slow" advTm="2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1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2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3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4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DC5EEF9-B5AD-490A-998E-A819A0FC90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5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3A1AAC26-0345-4059-B07E-E56F72E843E3}"/>
              </a:ext>
            </a:extLst>
          </p:cNvPr>
          <p:cNvSpPr/>
          <p:nvPr/>
        </p:nvSpPr>
        <p:spPr>
          <a:xfrm>
            <a:off x="223827" y="121917"/>
            <a:ext cx="53898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6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Impressionen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F9D5324-86CA-4B5C-B950-900B929AFD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283" y="251667"/>
            <a:ext cx="2609907" cy="340251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CAA19F5-2F20-4349-ABF5-EE1FF49350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438" y="251667"/>
            <a:ext cx="3266736" cy="435564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8F1413A-B313-4B6E-A43B-15C5730FF9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41853"/>
            <a:ext cx="4445933" cy="295469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1A50DE94-04B0-4E5B-95E0-D138371871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11" y="1246729"/>
            <a:ext cx="3213463" cy="260212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3DC4BB9-E44D-43EA-8338-2A5E14E26D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348" y="2768266"/>
            <a:ext cx="3447288" cy="225247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8AAD65C6-9C49-4F13-8656-03BA95676D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11" y="4621968"/>
            <a:ext cx="4641505" cy="198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8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07"/>
    </mc:Choice>
    <mc:Fallback xmlns="">
      <p:transition spd="slow" advTm="147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2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3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4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55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DC5EEF9-B5AD-490A-998E-A819A0FC90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6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E5A223D6-B505-4753-A898-77CB283E1019}"/>
              </a:ext>
            </a:extLst>
          </p:cNvPr>
          <p:cNvSpPr txBox="1"/>
          <p:nvPr/>
        </p:nvSpPr>
        <p:spPr>
          <a:xfrm>
            <a:off x="243069" y="0"/>
            <a:ext cx="2507418" cy="628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Pilgersegen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AEBD782C-AA01-4574-9AF6-14EC0DD60DC8}"/>
              </a:ext>
            </a:extLst>
          </p:cNvPr>
          <p:cNvSpPr/>
          <p:nvPr/>
        </p:nvSpPr>
        <p:spPr>
          <a:xfrm>
            <a:off x="243069" y="662520"/>
            <a:ext cx="9722734" cy="1824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Möge Martin dich begleiten auf dem Weg, der vor dir liegt,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möge Gott dir immer zeigen, dass er dich unendlich liebt.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Möge dir ein Mensch begegnen, der an deiner Seite geht,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möge dir ein Mensch geschenkt sein, der dich liebt und zu dir steht.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F6F9557-3370-41F0-8E2B-E416FEBCE81D}"/>
              </a:ext>
            </a:extLst>
          </p:cNvPr>
          <p:cNvSpPr/>
          <p:nvPr/>
        </p:nvSpPr>
        <p:spPr>
          <a:xfrm>
            <a:off x="243069" y="2670494"/>
            <a:ext cx="9722734" cy="1824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Möge Martin dich begleiten, auf dem Weg, der zu dir führt,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möge Gott dir immer zeigen, was dein Innerstes berührt.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Möge dir ein Mensch begegnen, wie ein Mantel warm und weit,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möge dir ein Mensch geschenkt sein, treu und liebend allezeit.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0ED9A1C-C8E6-48AA-AE45-55F291F37EAC}"/>
              </a:ext>
            </a:extLst>
          </p:cNvPr>
          <p:cNvSpPr/>
          <p:nvPr/>
        </p:nvSpPr>
        <p:spPr>
          <a:xfrm>
            <a:off x="243069" y="4678468"/>
            <a:ext cx="9722734" cy="1824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Möge Martin dich begleiten, auf dem Weg durch deine Zeit,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möge Gott dir immer zeigen, wo dein Platz ist in der Welt.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Mögest du den Menschen geben, was sie tröstet und erhält,</a:t>
            </a: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mögest du den Menschen schenken, was zum Frieden ihnen fehlt.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C5E49FE-E9FB-44CF-94C5-6E8A8A4C1360}"/>
              </a:ext>
            </a:extLst>
          </p:cNvPr>
          <p:cNvSpPr/>
          <p:nvPr/>
        </p:nvSpPr>
        <p:spPr>
          <a:xfrm>
            <a:off x="9502586" y="6085454"/>
            <a:ext cx="2408032" cy="360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Gabriele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Gostner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-Priebe</a:t>
            </a:r>
          </a:p>
        </p:txBody>
      </p:sp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440EBE73-3709-49A9-93E3-CE62A3F83E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88233"/>
              </p:ext>
            </p:extLst>
          </p:nvPr>
        </p:nvGraphicFramePr>
        <p:xfrm>
          <a:off x="8880216" y="2179532"/>
          <a:ext cx="2518379" cy="3123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7" name="CorelDRAW SE" r:id="rId5" imgW="3906827" imgH="4844435" progId="CorelDRAWSE.Graphic.20">
                  <p:embed/>
                </p:oleObj>
              </mc:Choice>
              <mc:Fallback>
                <p:oleObj name="CorelDRAW SE" r:id="rId5" imgW="3906827" imgH="4844435" progId="CorelDRAWSE.Graphic.20">
                  <p:embed/>
                  <p:pic>
                    <p:nvPicPr>
                      <p:cNvPr id="6" name="Objekt 5">
                        <a:extLst>
                          <a:ext uri="{FF2B5EF4-FFF2-40B4-BE49-F238E27FC236}">
                            <a16:creationId xmlns:a16="http://schemas.microsoft.com/office/drawing/2014/main" id="{CA9E9E9A-8AEC-42EF-9359-39929B4944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880216" y="2179532"/>
                        <a:ext cx="2518379" cy="31231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89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00"/>
    </mc:Choice>
    <mc:Fallback xmlns="">
      <p:transition spd="slow" advTm="3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1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2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3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DC5EEF9-B5AD-490A-998E-A819A0FC90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7251715"/>
              </p:ext>
            </p:extLst>
          </p:nvPr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7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9C18F44F-8D4E-41EE-9054-774315D69FC4}"/>
              </a:ext>
            </a:extLst>
          </p:cNvPr>
          <p:cNvSpPr/>
          <p:nvPr/>
        </p:nvSpPr>
        <p:spPr>
          <a:xfrm>
            <a:off x="320772" y="5511375"/>
            <a:ext cx="11693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www.martinsweg-am-mittelrhein.de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03F6801-02B5-4D2B-9D36-CAB8DCA93254}"/>
              </a:ext>
            </a:extLst>
          </p:cNvPr>
          <p:cNvSpPr txBox="1"/>
          <p:nvPr/>
        </p:nvSpPr>
        <p:spPr>
          <a:xfrm>
            <a:off x="197130" y="1122696"/>
            <a:ext cx="3294492" cy="35301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Pilgerweg</a:t>
            </a:r>
          </a:p>
          <a:p>
            <a:pPr>
              <a:lnSpc>
                <a:spcPct val="120000"/>
              </a:lnSpc>
            </a:pP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Allgemein </a:t>
            </a:r>
            <a:b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Basis-Strecke</a:t>
            </a:r>
            <a:b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Alternativ-Strecke</a:t>
            </a:r>
            <a:b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Fahrrad-Strecke</a:t>
            </a:r>
          </a:p>
          <a:p>
            <a:pPr>
              <a:lnSpc>
                <a:spcPct val="120000"/>
              </a:lnSpc>
            </a:pP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b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Karten</a:t>
            </a:r>
            <a:b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Höhenprofilen</a:t>
            </a:r>
            <a:b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Etappen-Beschreibungen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61BCC57-BC87-4269-96B7-9FBBA2365F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1743" y="18340"/>
            <a:ext cx="14935485" cy="99457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641915F5-90A8-4D66-AB2D-AC34191E783A}"/>
              </a:ext>
            </a:extLst>
          </p:cNvPr>
          <p:cNvSpPr txBox="1"/>
          <p:nvPr/>
        </p:nvSpPr>
        <p:spPr>
          <a:xfrm>
            <a:off x="2977059" y="1117632"/>
            <a:ext cx="3289683" cy="24221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St. Martin heute</a:t>
            </a:r>
          </a:p>
          <a:p>
            <a:pPr>
              <a:lnSpc>
                <a:spcPct val="120000"/>
              </a:lnSpc>
            </a:pP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nachgedacht – Impulse</a:t>
            </a:r>
          </a:p>
          <a:p>
            <a:pPr>
              <a:lnSpc>
                <a:spcPct val="120000"/>
              </a:lnSpc>
            </a:pP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in besonderen Zeiten </a:t>
            </a:r>
          </a:p>
          <a:p>
            <a:pPr>
              <a:lnSpc>
                <a:spcPct val="120000"/>
              </a:lnSpc>
            </a:pP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Daten und Fakten</a:t>
            </a:r>
            <a:b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Biographie </a:t>
            </a:r>
            <a:b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des Heiligen Martins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449B5F6-DF55-4CF0-8485-3FC78EBE27F2}"/>
              </a:ext>
            </a:extLst>
          </p:cNvPr>
          <p:cNvSpPr txBox="1"/>
          <p:nvPr/>
        </p:nvSpPr>
        <p:spPr>
          <a:xfrm>
            <a:off x="6205959" y="1117664"/>
            <a:ext cx="2603598" cy="24221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Sehenswertes</a:t>
            </a:r>
          </a:p>
          <a:p>
            <a:pPr>
              <a:lnSpc>
                <a:spcPct val="120000"/>
              </a:lnSpc>
            </a:pP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den Orten</a:t>
            </a:r>
            <a:b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der Wegstrecke:</a:t>
            </a:r>
            <a:b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Geschichte</a:t>
            </a:r>
            <a:b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Bilder</a:t>
            </a:r>
            <a:b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Kontaktdaten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554DE64-4EEF-4C86-8C07-C0245A855EC6}"/>
              </a:ext>
            </a:extLst>
          </p:cNvPr>
          <p:cNvSpPr txBox="1"/>
          <p:nvPr/>
        </p:nvSpPr>
        <p:spPr>
          <a:xfrm>
            <a:off x="8920297" y="1122696"/>
            <a:ext cx="3087705" cy="16834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Veranstaltungen</a:t>
            </a:r>
          </a:p>
          <a:p>
            <a:pPr>
              <a:lnSpc>
                <a:spcPct val="120000"/>
              </a:lnSpc>
            </a:pP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Pilgertouren - Kontakt </a:t>
            </a:r>
          </a:p>
          <a:p>
            <a:pPr>
              <a:lnSpc>
                <a:spcPct val="120000"/>
              </a:lnSpc>
            </a:pP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Termine</a:t>
            </a:r>
          </a:p>
          <a:p>
            <a:pPr>
              <a:lnSpc>
                <a:spcPct val="120000"/>
              </a:lnSpc>
            </a:pP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Berichte</a:t>
            </a:r>
          </a:p>
        </p:txBody>
      </p:sp>
    </p:spTree>
    <p:extLst>
      <p:ext uri="{BB962C8B-B14F-4D97-AF65-F5344CB8AC3E}">
        <p14:creationId xmlns:p14="http://schemas.microsoft.com/office/powerpoint/2010/main" val="148813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00"/>
    </mc:Choice>
    <mc:Fallback xmlns="">
      <p:transition spd="slow" advTm="2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1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2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3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4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12" grpId="0"/>
      <p:bldP spid="13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DC5EEF9-B5AD-490A-998E-A819A0FC90D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-71120" y="-91440"/>
          <a:ext cx="12374879" cy="701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2" name="CorelDRAW SE" r:id="rId3" imgW="12608938" imgH="7229322" progId="CorelDRAWSE.Graphic.20">
                  <p:embed/>
                </p:oleObj>
              </mc:Choice>
              <mc:Fallback>
                <p:oleObj name="CorelDRAW SE" r:id="rId3" imgW="12608938" imgH="7229322" progId="CorelDRAWSE.Graphic.2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DC5EEF9-B5AD-490A-998E-A819A0FC90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120" y="-91440"/>
                        <a:ext cx="12374879" cy="701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35FA8E33-F01F-4BE0-88B0-4E8F086E5B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208294"/>
              </p:ext>
            </p:extLst>
          </p:nvPr>
        </p:nvGraphicFramePr>
        <p:xfrm>
          <a:off x="7514908" y="476568"/>
          <a:ext cx="3906837" cy="484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3" name="CorelDRAW SE" r:id="rId5" imgW="3906827" imgH="4844435" progId="CorelDRAWSE.Graphic.20">
                  <p:embed/>
                </p:oleObj>
              </mc:Choice>
              <mc:Fallback>
                <p:oleObj name="CorelDRAW SE" r:id="rId5" imgW="3906827" imgH="4844435" progId="CorelDRAWSE.Graphic.20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35FA8E33-F01F-4BE0-88B0-4E8F086E5B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14908" y="476568"/>
                        <a:ext cx="3906837" cy="484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>
            <a:extLst>
              <a:ext uri="{FF2B5EF4-FFF2-40B4-BE49-F238E27FC236}">
                <a16:creationId xmlns:a16="http://schemas.microsoft.com/office/drawing/2014/main" id="{F40C5053-4B42-41AA-B3B6-36D4FF318027}"/>
              </a:ext>
            </a:extLst>
          </p:cNvPr>
          <p:cNvSpPr/>
          <p:nvPr/>
        </p:nvSpPr>
        <p:spPr>
          <a:xfrm>
            <a:off x="320772" y="871559"/>
            <a:ext cx="6096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 Mittelrhein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970622D-E089-4C61-8700-36A111ED8140}"/>
              </a:ext>
            </a:extLst>
          </p:cNvPr>
          <p:cNvSpPr/>
          <p:nvPr/>
        </p:nvSpPr>
        <p:spPr>
          <a:xfrm>
            <a:off x="320772" y="-19014"/>
            <a:ext cx="6096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Martinsweg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C18F44F-8D4E-41EE-9054-774315D69FC4}"/>
              </a:ext>
            </a:extLst>
          </p:cNvPr>
          <p:cNvSpPr/>
          <p:nvPr/>
        </p:nvSpPr>
        <p:spPr>
          <a:xfrm>
            <a:off x="320772" y="5763683"/>
            <a:ext cx="11693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www.martinsweg-am-mittelrhein.de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03F6801-02B5-4D2B-9D36-CAB8DCA93254}"/>
              </a:ext>
            </a:extLst>
          </p:cNvPr>
          <p:cNvSpPr txBox="1"/>
          <p:nvPr/>
        </p:nvSpPr>
        <p:spPr>
          <a:xfrm>
            <a:off x="320772" y="1869109"/>
            <a:ext cx="6061275" cy="300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4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Kontakt:</a:t>
            </a:r>
            <a:br>
              <a:rPr lang="de-DE" sz="24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Pastoraler Raum Neuwied</a:t>
            </a:r>
            <a:b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Susanne Schneider </a:t>
            </a:r>
          </a:p>
          <a:p>
            <a:pPr>
              <a:lnSpc>
                <a:spcPct val="120000"/>
              </a:lnSpc>
            </a:pPr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(Mitglied im Leitungsteam des Pastoralen Raumes Neuwied)</a:t>
            </a:r>
            <a:b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Schloßstraße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4, 56564 Neuwied</a:t>
            </a:r>
          </a:p>
          <a:p>
            <a:pPr>
              <a:lnSpc>
                <a:spcPct val="120000"/>
              </a:lnSpc>
            </a:pP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Tel. 0 26 31 / 3 42 77-18</a:t>
            </a:r>
            <a:b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susanne.schneider@bistum-trier.de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462BC17-6FCD-4D2F-AC23-77EDB3FCD227}"/>
              </a:ext>
            </a:extLst>
          </p:cNvPr>
          <p:cNvSpPr txBox="1"/>
          <p:nvPr/>
        </p:nvSpPr>
        <p:spPr>
          <a:xfrm>
            <a:off x="320771" y="4865738"/>
            <a:ext cx="10219464" cy="951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PowerPoint: erstellt im Juli 2021 / aktualisiert im Juli 2023 von Regina Schmitz</a:t>
            </a:r>
            <a:b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Texte/Beschreibungen: Volker </a:t>
            </a:r>
            <a:r>
              <a:rPr lang="de-DE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Collinet</a:t>
            </a:r>
            <a:b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Bildern von Elisabeth Bußmann, Thomas Müller und Regina Schmitz, © Initiativgruppe Martinsweg </a:t>
            </a:r>
          </a:p>
        </p:txBody>
      </p:sp>
    </p:spTree>
    <p:extLst>
      <p:ext uri="{BB962C8B-B14F-4D97-AF65-F5344CB8AC3E}">
        <p14:creationId xmlns:p14="http://schemas.microsoft.com/office/powerpoint/2010/main" val="123810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1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2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9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818</Words>
  <Application>Microsoft Office PowerPoint</Application>
  <PresentationFormat>Breitbild</PresentationFormat>
  <Paragraphs>96</Paragraphs>
  <Slides>15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Office</vt:lpstr>
      <vt:lpstr>CorelDRAW SE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User1</dc:creator>
  <cp:lastModifiedBy>User1</cp:lastModifiedBy>
  <cp:revision>70</cp:revision>
  <dcterms:created xsi:type="dcterms:W3CDTF">2021-07-06T08:01:28Z</dcterms:created>
  <dcterms:modified xsi:type="dcterms:W3CDTF">2023-07-20T15:41:30Z</dcterms:modified>
</cp:coreProperties>
</file>